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648" r:id="rId2"/>
    <p:sldMasterId id="2147483693" r:id="rId3"/>
  </p:sldMasterIdLst>
  <p:notesMasterIdLst>
    <p:notesMasterId r:id="rId20"/>
  </p:notesMasterIdLst>
  <p:handoutMasterIdLst>
    <p:handoutMasterId r:id="rId21"/>
  </p:handoutMasterIdLst>
  <p:sldIdLst>
    <p:sldId id="306" r:id="rId4"/>
    <p:sldId id="307" r:id="rId5"/>
    <p:sldId id="319" r:id="rId6"/>
    <p:sldId id="271" r:id="rId7"/>
    <p:sldId id="321" r:id="rId8"/>
    <p:sldId id="330" r:id="rId9"/>
    <p:sldId id="323" r:id="rId10"/>
    <p:sldId id="331" r:id="rId11"/>
    <p:sldId id="328" r:id="rId12"/>
    <p:sldId id="332" r:id="rId13"/>
    <p:sldId id="327" r:id="rId14"/>
    <p:sldId id="291" r:id="rId15"/>
    <p:sldId id="318" r:id="rId16"/>
    <p:sldId id="329" r:id="rId17"/>
    <p:sldId id="333" r:id="rId18"/>
    <p:sldId id="320" r:id="rId19"/>
  </p:sldIdLst>
  <p:sldSz cx="13817600" cy="7772400"/>
  <p:notesSz cx="6934200" cy="92202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404140"/>
    <a:srgbClr val="CC006A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3" autoAdjust="0"/>
    <p:restoredTop sz="97231" autoAdjust="0"/>
  </p:normalViewPr>
  <p:slideViewPr>
    <p:cSldViewPr snapToGrid="0" snapToObjects="1">
      <p:cViewPr varScale="1">
        <p:scale>
          <a:sx n="58" d="100"/>
          <a:sy n="58" d="100"/>
        </p:scale>
        <p:origin x="912" y="60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fill out feedback form, it’s how we get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 Dots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21" y="6813121"/>
            <a:ext cx="3156526" cy="7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53" y="6842229"/>
            <a:ext cx="3099556" cy="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</a:t>
            </a:r>
            <a:r>
              <a:rPr lang="en-US"/>
              <a:t>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21" y="6813121"/>
            <a:ext cx="3156526" cy="7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746" y="90734"/>
            <a:ext cx="3156526" cy="76648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7" y="6890355"/>
            <a:ext cx="3099556" cy="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53" y="6842229"/>
            <a:ext cx="3099556" cy="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 Dots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21" y="6813121"/>
            <a:ext cx="3156526" cy="7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Green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41879"/>
            <a:ext cx="3156526" cy="7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Gree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50762"/>
            <a:ext cx="3156526" cy="766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6385008"/>
            <a:ext cx="3099556" cy="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0"/>
            <a:ext cx="6102773" cy="387182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7" y="1813560"/>
            <a:ext cx="6102773" cy="387182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lIns="123371" tIns="61685" rIns="123371" bIns="61685"/>
          <a:lstStyle/>
          <a:p>
            <a:fld id="{D7E3A7A2-24AC-4695-9606-A8A6A0F5A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lIns="123371" tIns="61685" rIns="123371" bIns="61685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lIns="123371" tIns="61685" rIns="123371" bIns="61685"/>
          <a:lstStyle/>
          <a:p>
            <a:fld id="{56A2EA0F-BE9C-4F91-B7C0-6B657854D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3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6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5874280" y="1119082"/>
            <a:ext cx="6995160" cy="552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8145" lvl="0" indent="-489359" algn="l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627"/>
            </a:lvl1pPr>
            <a:lvl2pPr marL="1036290" lvl="1" indent="-460573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173"/>
            </a:lvl2pPr>
            <a:lvl3pPr marL="1554434" lvl="2" indent="-431787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720"/>
            </a:lvl3pPr>
            <a:lvl4pPr marL="2072579" lvl="3" indent="-403001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267"/>
            </a:lvl4pPr>
            <a:lvl5pPr marL="2590724" lvl="4" indent="-403001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267"/>
            </a:lvl5pPr>
            <a:lvl6pPr marL="3108869" lvl="5" indent="-403001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267"/>
            </a:lvl6pPr>
            <a:lvl7pPr marL="3627013" lvl="6" indent="-403001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267"/>
            </a:lvl7pPr>
            <a:lvl8pPr marL="4145158" lvl="7" indent="-403001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267"/>
            </a:lvl8pPr>
            <a:lvl9pPr marL="4663303" lvl="8" indent="-403001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267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951760" y="2331720"/>
            <a:ext cx="4456535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8145" lvl="0" indent="-259072" algn="l">
              <a:lnSpc>
                <a:spcPct val="90000"/>
              </a:lnSpc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13"/>
            </a:lvl1pPr>
            <a:lvl2pPr marL="1036290" lvl="1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87"/>
            </a:lvl2pPr>
            <a:lvl3pPr marL="1554434" lvl="2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60"/>
            </a:lvl3pPr>
            <a:lvl4pPr marL="2072579" lvl="3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33"/>
            </a:lvl4pPr>
            <a:lvl5pPr marL="2590724" lvl="4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33"/>
            </a:lvl5pPr>
            <a:lvl6pPr marL="3108869" lvl="5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33"/>
            </a:lvl6pPr>
            <a:lvl7pPr marL="3627013" lvl="6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33"/>
            </a:lvl7pPr>
            <a:lvl8pPr marL="4145158" lvl="7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33"/>
            </a:lvl8pPr>
            <a:lvl9pPr marL="4663303" lvl="8" indent="-259072" algn="l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33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21" y="6813121"/>
            <a:ext cx="3156526" cy="766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 Ram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21" y="6813121"/>
            <a:ext cx="3156526" cy="766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 Ram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21" y="6813121"/>
            <a:ext cx="3156526" cy="766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53" y="6842229"/>
            <a:ext cx="3099556" cy="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53" y="6842229"/>
            <a:ext cx="3099556" cy="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53" y="6842229"/>
            <a:ext cx="3099556" cy="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621" y="6813121"/>
            <a:ext cx="3156526" cy="7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96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4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419" y="314874"/>
            <a:ext cx="9744199" cy="2031325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tx2"/>
                </a:solidFill>
              </a:rPr>
              <a:t>Notice and Respond:</a:t>
            </a:r>
            <a:br>
              <a:rPr lang="en-US" sz="66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Assisting Students in Distress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400" y="2598097"/>
            <a:ext cx="4114800" cy="4114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14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5733877"/>
          </a:xfrm>
        </p:spPr>
        <p:txBody>
          <a:bodyPr/>
          <a:lstStyle/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Emergency –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Immediate threat of suicide or harm to others. Talks openly/makes threats. Shows or talks about having weapons close at hand, becomes visibly physical/aggressive</a:t>
            </a:r>
            <a:endParaRPr lang="en-US" sz="2800" b="1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What to do: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Get immediate assistance</a:t>
            </a: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Call CSU Police at 911 or 970-491-6425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i="1" dirty="0">
              <a:solidFill>
                <a:schemeClr val="bg1"/>
              </a:solidFill>
              <a:latin typeface="Calibri"/>
            </a:endParaRPr>
          </a:p>
          <a:p>
            <a:pPr marL="0" lvl="0" indent="0">
              <a:buNone/>
            </a:pPr>
            <a:endParaRPr lang="en-US" i="1" dirty="0">
              <a:solidFill>
                <a:schemeClr val="bg1"/>
              </a:solidFill>
              <a:latin typeface="Calibri"/>
            </a:endParaRPr>
          </a:p>
          <a:p>
            <a:pPr marL="0" lvl="0" indent="0">
              <a:buNone/>
            </a:pPr>
            <a:endParaRPr lang="en-US" i="1" dirty="0">
              <a:solidFill>
                <a:schemeClr val="bg1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i="1" dirty="0">
                <a:solidFill>
                  <a:schemeClr val="bg1"/>
                </a:solidFill>
                <a:latin typeface="Calibri"/>
              </a:rPr>
              <a:t>Keep your supervisor informed of the situation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3936" y="246487"/>
            <a:ext cx="1554480" cy="1554480"/>
          </a:xfrm>
          <a:prstGeom prst="ellipse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AAF575-EDB2-466A-91E6-40917275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05" y="-1084751"/>
            <a:ext cx="12561453" cy="1015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303481-BEA5-467F-8496-EB8AE9F09B60}"/>
              </a:ext>
            </a:extLst>
          </p:cNvPr>
          <p:cNvSpPr txBox="1">
            <a:spLocks/>
          </p:cNvSpPr>
          <p:nvPr/>
        </p:nvSpPr>
        <p:spPr>
          <a:xfrm>
            <a:off x="411506" y="562062"/>
            <a:ext cx="12561453" cy="923330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800" dirty="0">
                <a:solidFill>
                  <a:schemeClr val="bg2"/>
                </a:solidFill>
              </a:rPr>
              <a:t>Levels of Distress and Response Options</a:t>
            </a:r>
          </a:p>
        </p:txBody>
      </p:sp>
    </p:spTree>
    <p:extLst>
      <p:ext uri="{BB962C8B-B14F-4D97-AF65-F5344CB8AC3E}">
        <p14:creationId xmlns:p14="http://schemas.microsoft.com/office/powerpoint/2010/main" val="27595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70" y="311792"/>
            <a:ext cx="12561453" cy="923330"/>
          </a:xfrm>
        </p:spPr>
        <p:txBody>
          <a:bodyPr/>
          <a:lstStyle/>
          <a:p>
            <a:r>
              <a:rPr lang="en-US" sz="4800" dirty="0">
                <a:solidFill>
                  <a:schemeClr val="bg2"/>
                </a:solidFill>
              </a:rPr>
              <a:t>Response Options for a Colleague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6970" y="1367305"/>
            <a:ext cx="12561453" cy="6155531"/>
          </a:xfrm>
        </p:spPr>
        <p:txBody>
          <a:bodyPr/>
          <a:lstStyle/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4800" dirty="0">
                <a:solidFill>
                  <a:schemeClr val="bg2"/>
                </a:solidFill>
                <a:latin typeface="+mj-lt"/>
              </a:rPr>
              <a:t>Concern – 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Same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: Tell Someone is for students, staff and faculty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Also: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Ombuds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Office &amp; Employee Assistance 970-491-1527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          Employee Assistance Program: 1-800-497-9133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4800" dirty="0">
                <a:solidFill>
                  <a:schemeClr val="bg2"/>
                </a:solidFill>
                <a:latin typeface="+mj-lt"/>
              </a:rPr>
              <a:t>Urgent – </a:t>
            </a:r>
            <a:r>
              <a:rPr lang="en-US" sz="32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Same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What to do: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Get immediate assistance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8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During business hours: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Tell Someone: 970-491-1350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8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After hours (24/7): 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Mental Health Crisis Intervention: 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970-491-6053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endPara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4800" dirty="0">
                <a:solidFill>
                  <a:schemeClr val="bg2"/>
                </a:solidFill>
                <a:latin typeface="+mj-lt"/>
              </a:rPr>
              <a:t>Emergency – 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Same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What to do: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Get immediate assistance</a:t>
            </a:r>
          </a:p>
          <a:p>
            <a:pPr marL="509292" lvl="1" indent="0" defTabSz="509292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Call CSU Police at 911 or 970-491-6425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4911" y="366442"/>
            <a:ext cx="1554480" cy="1554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95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91" y="917973"/>
            <a:ext cx="9744199" cy="10156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Final Points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68602" y="2217338"/>
            <a:ext cx="9744199" cy="2486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See Something			Do Something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Everyone has a role to play in supporting mental health on this campus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192244" y="2530801"/>
            <a:ext cx="1561464" cy="364623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4911" y="366442"/>
            <a:ext cx="1554480" cy="1554480"/>
          </a:xfrm>
          <a:prstGeom prst="ellipse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337180" y="6869151"/>
            <a:ext cx="1025913" cy="62446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4" y="310098"/>
            <a:ext cx="12561453" cy="10156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E4D2B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Notice and Respond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86935"/>
            <a:ext cx="13790182" cy="9542538"/>
          </a:xfrm>
          <a:prstGeom prst="rect">
            <a:avLst/>
          </a:prstGeom>
          <a:noFill/>
        </p:spPr>
        <p:txBody>
          <a:bodyPr wrap="square" lIns="123371" tIns="61685" rIns="123371" bIns="616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Calibri"/>
              </a:rPr>
              <a:t>www.health.colostate.edu/noticeandrespond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1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Calibri"/>
              </a:rPr>
              <a:t>www.safety.colostate.edu/tell-someone.aspx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1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1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1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bg1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Calibri"/>
              </a:rPr>
              <a:t>Email: janelle.patrias@colostate.edu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u="sng" dirty="0">
              <a:solidFill>
                <a:srgbClr val="9BBB59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u="sng" dirty="0">
              <a:solidFill>
                <a:srgbClr val="9BBB59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u="sng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10556"/>
            <a:ext cx="13817600" cy="878627"/>
          </a:xfrm>
          <a:prstGeom prst="rect">
            <a:avLst/>
          </a:prstGeom>
          <a:noFill/>
        </p:spPr>
        <p:txBody>
          <a:bodyPr wrap="square" lIns="123371" tIns="61685" rIns="123371" bIns="616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00" b="1" dirty="0">
                <a:solidFill>
                  <a:schemeClr val="bg2"/>
                </a:solidFill>
              </a:rPr>
              <a:t>Questions?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86280"/>
            <a:ext cx="13817600" cy="709350"/>
          </a:xfrm>
          <a:prstGeom prst="rect">
            <a:avLst/>
          </a:prstGeom>
          <a:noFill/>
        </p:spPr>
        <p:txBody>
          <a:bodyPr wrap="square" lIns="123371" tIns="61685" rIns="123371" bIns="616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chemeClr val="bg2"/>
                </a:solidFill>
              </a:rPr>
              <a:t>For more information and Tips on How to Help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7277" y="199173"/>
            <a:ext cx="1554480" cy="1554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788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6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799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13F923-2658-4B38-B0FA-4C67CD59D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" b="-1"/>
          <a:stretch/>
        </p:blipFill>
        <p:spPr>
          <a:xfrm>
            <a:off x="23" y="0"/>
            <a:ext cx="13817577" cy="7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6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C05D-90A0-4F16-A4C1-D54075E6B3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293" y="-1685541"/>
            <a:ext cx="12561453" cy="1015663"/>
          </a:xfrm>
        </p:spPr>
        <p:txBody>
          <a:bodyPr/>
          <a:lstStyle/>
          <a:p>
            <a:r>
              <a:rPr lang="en-US" dirty="0"/>
              <a:t>Feedback QR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4FB4A-A326-4077-9732-DAD2963C86D8}"/>
              </a:ext>
            </a:extLst>
          </p:cNvPr>
          <p:cNvSpPr txBox="1"/>
          <p:nvPr/>
        </p:nvSpPr>
        <p:spPr>
          <a:xfrm>
            <a:off x="717854" y="460211"/>
            <a:ext cx="9743105" cy="136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80" dirty="0">
                <a:solidFill>
                  <a:srgbClr val="C8C372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Feedback-</a:t>
            </a:r>
          </a:p>
          <a:p>
            <a:r>
              <a:rPr lang="en-US" sz="4080" dirty="0">
                <a:solidFill>
                  <a:schemeClr val="bg1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https://tinyurl.com/4m7swvss</a:t>
            </a:r>
            <a:endParaRPr lang="en-US" sz="4987" dirty="0">
              <a:solidFill>
                <a:schemeClr val="bg1"/>
              </a:solidFill>
              <a:latin typeface="Arial Nova" panose="020B05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34F51-28BF-492D-9892-D9BB31D87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7854" y="2071869"/>
            <a:ext cx="4930815" cy="49308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78E61-2F8F-4D2D-9CBA-03B79F87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7189" y="2501204"/>
            <a:ext cx="4072143" cy="40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5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96907" y="518160"/>
            <a:ext cx="11284373" cy="949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371" tIns="61685" rIns="123371" bIns="61685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6" descr="green lin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416" y="604520"/>
            <a:ext cx="9690768" cy="84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What We Do - The Jed Foundation (JED)">
            <a:extLst>
              <a:ext uri="{FF2B5EF4-FFF2-40B4-BE49-F238E27FC236}">
                <a16:creationId xmlns:a16="http://schemas.microsoft.com/office/drawing/2014/main" id="{95DFCD94-AFB6-414C-8A3B-59900A07AF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1454067"/>
            <a:ext cx="5549901" cy="5665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5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328" y="2269166"/>
            <a:ext cx="9744199" cy="1846659"/>
          </a:xfrm>
        </p:spPr>
        <p:txBody>
          <a:bodyPr anchor="ctr"/>
          <a:lstStyle/>
          <a:p>
            <a:pPr algn="ctr"/>
            <a:r>
              <a:rPr lang="en-US" dirty="0"/>
              <a:t>Notice and Respond: Assisting Students in Distress </a:t>
            </a:r>
          </a:p>
        </p:txBody>
      </p:sp>
    </p:spTree>
    <p:extLst>
      <p:ext uri="{BB962C8B-B14F-4D97-AF65-F5344CB8AC3E}">
        <p14:creationId xmlns:p14="http://schemas.microsoft.com/office/powerpoint/2010/main" val="25336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69" y="258000"/>
            <a:ext cx="12561453" cy="1846659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Cast of Characters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150999"/>
            <a:ext cx="12561453" cy="3083921"/>
          </a:xfrm>
        </p:spPr>
        <p:txBody>
          <a:bodyPr/>
          <a:lstStyle/>
          <a:p>
            <a:pPr lvl="0"/>
            <a:r>
              <a:rPr lang="en-US" sz="3800" dirty="0">
                <a:solidFill>
                  <a:schemeClr val="bg1"/>
                </a:solidFill>
              </a:rPr>
              <a:t>Erica Lee </a:t>
            </a:r>
            <a:r>
              <a:rPr lang="en-US" sz="3800">
                <a:solidFill>
                  <a:schemeClr val="bg1"/>
                </a:solidFill>
              </a:rPr>
              <a:t>- Student</a:t>
            </a:r>
            <a:endParaRPr lang="en-US" sz="3800" dirty="0">
              <a:solidFill>
                <a:schemeClr val="bg1"/>
              </a:solidFill>
            </a:endParaRPr>
          </a:p>
          <a:p>
            <a:pPr lvl="0"/>
            <a:r>
              <a:rPr lang="en-US" sz="3800" dirty="0">
                <a:solidFill>
                  <a:schemeClr val="bg1"/>
                </a:solidFill>
              </a:rPr>
              <a:t>Dr. Jack Allen – Faculty Member</a:t>
            </a:r>
          </a:p>
          <a:p>
            <a:pPr lvl="0"/>
            <a:r>
              <a:rPr lang="en-US" sz="3800" dirty="0">
                <a:solidFill>
                  <a:schemeClr val="bg1"/>
                </a:solidFill>
              </a:rPr>
              <a:t>Dr. Sondra Coleman – Faculty Member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1182" y="205317"/>
            <a:ext cx="1554480" cy="1554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91" y="644099"/>
            <a:ext cx="12561453" cy="1846659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Ways of Asking about Suicide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3854" y="2319441"/>
            <a:ext cx="12561453" cy="3939540"/>
          </a:xfrm>
        </p:spPr>
        <p:txBody>
          <a:bodyPr/>
          <a:lstStyle/>
          <a:p>
            <a:pPr lvl="0"/>
            <a:r>
              <a:rPr lang="en-US" sz="3800" dirty="0">
                <a:solidFill>
                  <a:schemeClr val="bg1"/>
                </a:solidFill>
              </a:rPr>
              <a:t>I am wondering if you’ve had thoughts about suicide.</a:t>
            </a:r>
          </a:p>
          <a:p>
            <a:pPr lvl="0"/>
            <a:r>
              <a:rPr lang="en-US" sz="3800" dirty="0">
                <a:solidFill>
                  <a:schemeClr val="bg1"/>
                </a:solidFill>
              </a:rPr>
              <a:t>Are you thinking of killing yourself?</a:t>
            </a:r>
          </a:p>
          <a:p>
            <a:pPr lvl="0"/>
            <a:r>
              <a:rPr lang="en-US" sz="3800" dirty="0">
                <a:solidFill>
                  <a:schemeClr val="bg1"/>
                </a:solidFill>
              </a:rPr>
              <a:t>Are you thinking about ending your life?</a:t>
            </a:r>
          </a:p>
          <a:p>
            <a:pPr lvl="0"/>
            <a:r>
              <a:rPr lang="en-US" sz="3800" dirty="0">
                <a:solidFill>
                  <a:schemeClr val="bg1"/>
                </a:solidFill>
              </a:rPr>
              <a:t>Are you considering suicide?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4911" y="366442"/>
            <a:ext cx="1554480" cy="1554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372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Signs of Distress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097590"/>
            <a:ext cx="12561453" cy="5081391"/>
          </a:xfrm>
        </p:spPr>
        <p:txBody>
          <a:bodyPr/>
          <a:lstStyle/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You might notice one serious sign or a cluster of signs, sometimes a sudden change is most noticeable</a:t>
            </a:r>
            <a:endParaRPr lang="en-US" b="1" u="sng" dirty="0">
              <a:solidFill>
                <a:schemeClr val="bg1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u="sng" dirty="0">
                <a:solidFill>
                  <a:schemeClr val="bg2"/>
                </a:solidFill>
              </a:rPr>
              <a:t>Emotional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Sadness, anxiety, crying, irritability, anger; showing extreme reactions; expressions of disinterest, apathy or hopelessness; suicidal comments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u="sng" dirty="0">
                <a:solidFill>
                  <a:schemeClr val="bg2"/>
                </a:solidFill>
              </a:rPr>
              <a:t>Cognitive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Decline in work or academic performance; poor concentration, impaired decision-making ability; out-of-touch with reality/odd speech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u="sng" dirty="0">
                <a:solidFill>
                  <a:schemeClr val="bg2"/>
                </a:solidFill>
              </a:rPr>
              <a:t>Physical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Frequent health issues; problems with sleep or eating; rapid heartbeat; disheveled appearance; social withdrawal; significant alcohol or drug use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3936" y="246487"/>
            <a:ext cx="1554480" cy="1554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6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69" y="274903"/>
            <a:ext cx="12561453" cy="10156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Levels of Distress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7416" y="1759520"/>
            <a:ext cx="12561453" cy="4795415"/>
          </a:xfrm>
        </p:spPr>
        <p:txBody>
          <a:bodyPr/>
          <a:lstStyle/>
          <a:p>
            <a:pPr marL="1696349" lvl="2" indent="-462641" defTabSz="509292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49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Concern</a:t>
            </a:r>
          </a:p>
          <a:p>
            <a:pPr marL="0" lvl="0" indent="0" defTabSz="5092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0" lvl="0" indent="0" defTabSz="5092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sng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1696349" lvl="2" indent="-462641" defTabSz="509292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49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Urgent</a:t>
            </a:r>
          </a:p>
          <a:p>
            <a:pPr marL="0" lvl="0" indent="0" defTabSz="5092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sng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0" lvl="0" indent="0" defTabSz="5092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1696349" lvl="2" indent="-462641" defTabSz="509292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49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Emergency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4911" y="366442"/>
            <a:ext cx="1554480" cy="155448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7416" y="1858292"/>
            <a:ext cx="13817600" cy="878627"/>
          </a:xfrm>
          <a:prstGeom prst="rect">
            <a:avLst/>
          </a:prstGeom>
          <a:noFill/>
        </p:spPr>
        <p:txBody>
          <a:bodyPr wrap="square" lIns="123371" tIns="61685" rIns="123371" bIns="61685" rtlCol="0">
            <a:spAutoFit/>
          </a:bodyPr>
          <a:lstStyle/>
          <a:p>
            <a:pPr algn="ctr"/>
            <a:r>
              <a:rPr lang="en-US" sz="4900" b="1" dirty="0">
                <a:solidFill>
                  <a:srgbClr val="1E4D2B"/>
                </a:solidFill>
                <a:latin typeface="Calibri"/>
              </a:rPr>
              <a:t>Levels of Distress</a:t>
            </a:r>
          </a:p>
        </p:txBody>
      </p:sp>
    </p:spTree>
    <p:extLst>
      <p:ext uri="{BB962C8B-B14F-4D97-AF65-F5344CB8AC3E}">
        <p14:creationId xmlns:p14="http://schemas.microsoft.com/office/powerpoint/2010/main" val="11224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06" y="562062"/>
            <a:ext cx="12561453" cy="923330"/>
          </a:xfrm>
        </p:spPr>
        <p:txBody>
          <a:bodyPr/>
          <a:lstStyle/>
          <a:p>
            <a:r>
              <a:rPr lang="en-US" sz="4800" dirty="0">
                <a:solidFill>
                  <a:schemeClr val="bg2"/>
                </a:solidFill>
              </a:rPr>
              <a:t>Levels of Distress and Response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242556"/>
            <a:ext cx="12561453" cy="5478423"/>
          </a:xfrm>
        </p:spPr>
        <p:txBody>
          <a:bodyPr/>
          <a:lstStyle/>
          <a:p>
            <a:pPr marL="457200" lvl="1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Concern –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Visible distress, crying, irritability, anger fights/arguments, anxiety, personal loss or traumatic life event, decline in academic performance, social withdrawal, significant alcohol or drug use</a:t>
            </a:r>
          </a:p>
          <a:p>
            <a:pPr marL="457200" lvl="1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57200" lvl="1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What to do: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Talk with the student directly, Listen, Validate Feelings consult with campus resources and/or 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Tell Someone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who can follow through and coordinate university services. </a:t>
            </a:r>
          </a:p>
          <a:p>
            <a:pPr marL="914400" lvl="2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Tell Someone: 970-491-1350</a:t>
            </a:r>
          </a:p>
          <a:p>
            <a:pPr marL="914400" lvl="2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914400" lvl="2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i="1" dirty="0">
              <a:latin typeface="Calibri"/>
              <a:ea typeface="+mn-ea"/>
              <a:cs typeface="+mn-cs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i="1" dirty="0">
              <a:latin typeface="Calibri"/>
              <a:ea typeface="+mn-ea"/>
              <a:cs typeface="+mn-cs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Keep your supervisor informed of the situation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3936" y="246487"/>
            <a:ext cx="1554480" cy="15544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75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197951"/>
            <a:ext cx="12561453" cy="5358646"/>
          </a:xfrm>
        </p:spPr>
        <p:txBody>
          <a:bodyPr/>
          <a:lstStyle/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Urgent –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Expressions of hopelessness; talk of suicide (including vague threats or references to plans to end problems, go to sleep and not wake up etc.); “saying goodbye;” being out-of-touch with reality; talk about hurting others, new/increased fascination with weapons or incidents of workplace/mass violence.</a:t>
            </a: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endParaRPr lang="en-US" sz="2400" b="1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What to do: 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Get immediate assistance</a:t>
            </a: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8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After hours (24/7): 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Counseling Services: 970-491-6053 </a:t>
            </a: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US" sz="28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and</a:t>
            </a: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	Follow up with: </a:t>
            </a:r>
            <a:r>
              <a:rPr lang="en-US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Tell Someone: 970-491-1350 </a:t>
            </a:r>
          </a:p>
          <a:p>
            <a:pPr marL="457200" lvl="1" indent="0" defTabSz="914400">
              <a:lnSpc>
                <a:spcPct val="100000"/>
              </a:lnSpc>
              <a:spcAft>
                <a:spcPts val="0"/>
              </a:spcAft>
              <a:buNone/>
            </a:pPr>
            <a:endParaRPr lang="en-US" i="1" dirty="0">
              <a:solidFill>
                <a:schemeClr val="bg1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i="1" dirty="0">
                <a:solidFill>
                  <a:schemeClr val="bg1"/>
                </a:solidFill>
                <a:latin typeface="Calibri"/>
              </a:rPr>
              <a:t>Keep your supervisor informed of the situation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3936" y="246487"/>
            <a:ext cx="1554480" cy="1554480"/>
          </a:xfrm>
          <a:prstGeom prst="ellipse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E0AE6D-774C-4FCE-865B-0473DA473C59}"/>
              </a:ext>
            </a:extLst>
          </p:cNvPr>
          <p:cNvSpPr txBox="1">
            <a:spLocks/>
          </p:cNvSpPr>
          <p:nvPr/>
        </p:nvSpPr>
        <p:spPr>
          <a:xfrm>
            <a:off x="411506" y="562062"/>
            <a:ext cx="12561453" cy="923330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800" dirty="0">
                <a:solidFill>
                  <a:schemeClr val="bg2"/>
                </a:solidFill>
              </a:rPr>
              <a:t>Levels of Distress and Response Options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CA5C02-B485-4CF8-8E27-1E83A54F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-1073252"/>
            <a:ext cx="12561453" cy="10156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599</Words>
  <Application>Microsoft Office PowerPoint</Application>
  <PresentationFormat>Custom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Nova</vt:lpstr>
      <vt:lpstr>Calibri</vt:lpstr>
      <vt:lpstr>Franklin Gothic Book</vt:lpstr>
      <vt:lpstr>Office Theme</vt:lpstr>
      <vt:lpstr>Office Theme</vt:lpstr>
      <vt:lpstr>Office Theme</vt:lpstr>
      <vt:lpstr>Notice and Respond: Assisting Students in Distress</vt:lpstr>
      <vt:lpstr>PowerPoint Presentation</vt:lpstr>
      <vt:lpstr>Notice and Respond: Assisting Students in Distress </vt:lpstr>
      <vt:lpstr>Cast of Characters </vt:lpstr>
      <vt:lpstr>Ways of Asking about Suicide </vt:lpstr>
      <vt:lpstr>Signs of Distress</vt:lpstr>
      <vt:lpstr>Levels of Distress</vt:lpstr>
      <vt:lpstr>Levels of Distress and Response Options</vt:lpstr>
      <vt:lpstr>PowerPoint Presentation</vt:lpstr>
      <vt:lpstr>PowerPoint Presentation</vt:lpstr>
      <vt:lpstr>Response Options for a Colleague</vt:lpstr>
      <vt:lpstr>Final Points </vt:lpstr>
      <vt:lpstr> Notice and Respond</vt:lpstr>
      <vt:lpstr>PowerPoint Presentation</vt:lpstr>
      <vt:lpstr>Feedback QR Code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Keyes,David (EID)</cp:lastModifiedBy>
  <cp:revision>190</cp:revision>
  <cp:lastPrinted>2021-09-30T20:38:19Z</cp:lastPrinted>
  <dcterms:created xsi:type="dcterms:W3CDTF">2015-06-30T23:05:53Z</dcterms:created>
  <dcterms:modified xsi:type="dcterms:W3CDTF">2021-11-05T20:16:26Z</dcterms:modified>
</cp:coreProperties>
</file>